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20"/>
  </p:notesMasterIdLst>
  <p:sldIdLst>
    <p:sldId id="277" r:id="rId2"/>
    <p:sldId id="612" r:id="rId3"/>
    <p:sldId id="643" r:id="rId4"/>
    <p:sldId id="642" r:id="rId5"/>
    <p:sldId id="644" r:id="rId6"/>
    <p:sldId id="645" r:id="rId7"/>
    <p:sldId id="646" r:id="rId8"/>
    <p:sldId id="652" r:id="rId9"/>
    <p:sldId id="653" r:id="rId10"/>
    <p:sldId id="647" r:id="rId11"/>
    <p:sldId id="655" r:id="rId12"/>
    <p:sldId id="656" r:id="rId13"/>
    <p:sldId id="657" r:id="rId14"/>
    <p:sldId id="648" r:id="rId15"/>
    <p:sldId id="649" r:id="rId16"/>
    <p:sldId id="650" r:id="rId17"/>
    <p:sldId id="651" r:id="rId18"/>
    <p:sldId id="61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10" autoAdjust="0"/>
    <p:restoredTop sz="92254" autoAdjust="0"/>
  </p:normalViewPr>
  <p:slideViewPr>
    <p:cSldViewPr snapToGrid="0">
      <p:cViewPr varScale="1">
        <p:scale>
          <a:sx n="116" d="100"/>
          <a:sy n="116" d="100"/>
        </p:scale>
        <p:origin x="162" y="2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35505-D4AB-4F36-857A-9B945E75E4E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468E2D-EFB9-4AD3-BCB1-EC1F9CDD0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62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959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08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29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6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30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1922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86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8981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57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773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298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2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40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1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1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5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82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24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6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7A8A0-7E57-4448-B01C-EFDBF93D0A3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251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8157" y="1820875"/>
            <a:ext cx="7766936" cy="832936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4258" y="3142035"/>
            <a:ext cx="8540835" cy="1431193"/>
          </a:xfrm>
        </p:spPr>
        <p:txBody>
          <a:bodyPr>
            <a:noAutofit/>
          </a:bodyPr>
          <a:lstStyle/>
          <a:p>
            <a:r>
              <a:rPr lang="en-US" sz="4000" i="1" dirty="0" smtClean="0"/>
              <a:t>Tutorial:</a:t>
            </a:r>
          </a:p>
          <a:p>
            <a:r>
              <a:rPr lang="en-US" sz="4000" i="1" dirty="0" smtClean="0"/>
              <a:t>Generating a Light Model</a:t>
            </a:r>
            <a:endParaRPr lang="en-US" sz="40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73" y="1820875"/>
            <a:ext cx="212598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39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Calculate the sensitivity (1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148280" y="1150202"/>
            <a:ext cx="8394358" cy="190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Prepare mesh and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optode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information for NIRFAST</a:t>
            </a:r>
          </a:p>
          <a:p>
            <a:pPr marL="342900" indent="-342900">
              <a:buAutoNum type="arabicPeriod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mesh=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PrepareMeshForNIRFAST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(mesh,[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,'_',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tposNew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PlotMeshSurface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mesh,pM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(1:Ns,:),...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((Ns+1):end,:),'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render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 startAt="2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Visualize cap and mesh to make extra sure you like the placement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48280" y="3280740"/>
            <a:ext cx="839435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m3=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CutMesh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mesh,intersect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(find(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mesh.nodes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(:,3)&gt;0),find(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mesh.nodes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(:,1)&gt;0)));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Ia,Ib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ismember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(m3.nodes,mesh.nodes,'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rows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==0)=[];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m3.region=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mesh.region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PlotMeshSurface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(m3,pM);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(1:Ns,:),...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((1+Ns):end,:),'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render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681" y="4678765"/>
            <a:ext cx="2592859" cy="201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69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Calculate the sensitivity (2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140042" y="906162"/>
            <a:ext cx="8394358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3. Set parameters for light modeling</a:t>
            </a:r>
          </a:p>
          <a:p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=[</a:t>
            </a:r>
            <a:r>
              <a:rPr lang="en-US" sz="900" b="1" dirty="0" err="1">
                <a:solidFill>
                  <a:srgbClr val="A020F0"/>
                </a:solidFill>
                <a:latin typeface="Courier New" panose="02070309020205020404" pitchFamily="49" charset="0"/>
              </a:rPr>
              <a:t>padname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,'_on_',</a:t>
            </a:r>
            <a:r>
              <a:rPr lang="en-US" sz="900" b="1" dirty="0" err="1" smtClean="0">
                <a:solidFill>
                  <a:srgbClr val="A020F0"/>
                </a:solidFill>
                <a:latin typeface="Courier New" panose="02070309020205020404" pitchFamily="49" charset="0"/>
              </a:rPr>
              <a:t>meshname</a:t>
            </a:r>
            <a:r>
              <a:rPr lang="en-US" sz="900" b="1" dirty="0" smtClean="0">
                <a:latin typeface="Courier New" panose="02070309020205020404" pitchFamily="49" charset="0"/>
              </a:rPr>
              <a:t>,’_</a:t>
            </a:r>
            <a:r>
              <a:rPr lang="en-US" sz="900" b="1" dirty="0">
                <a:solidFill>
                  <a:srgbClr val="A020F0"/>
                </a:solidFill>
                <a:latin typeface="Courier New" panose="02070309020205020404" pitchFamily="49" charset="0"/>
              </a:rPr>
              <a:t>test</a:t>
            </a:r>
            <a:r>
              <a:rPr lang="en-US" sz="900" b="1" dirty="0" smtClean="0">
                <a:latin typeface="Courier New" panose="02070309020205020404" pitchFamily="49" charset="0"/>
              </a:rPr>
              <a:t>’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endParaRPr lang="en-US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flags.gridname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flags.meshname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meshname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flags.head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='info';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flags.info=infoT1;             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Your T1 info file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flags.gthresh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=1e-3;            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Voxelation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threshold in G</a:t>
            </a:r>
          </a:p>
          <a:p>
            <a:r>
              <a:rPr lang="en-US" sz="9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flags.voxmm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=2;                      		%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Voxelation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resolution (mm)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flags.labels.r1='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csf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        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Regions for optical properties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flags.labels.r2='white';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flags.labels.r3='gray';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flags.labels.r4='bone';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flags.labels.r5='skin';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flags.op.lambda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=[750,850];          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Wavelengths (nm)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flags.op.mua_skin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=[0.0170,0.0190];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Baseline absorption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flags.op.mua_bone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=[0.0116,0.0139];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flags.op.mua_csf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=[0.0040,0.0040];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flags.op.mua_gray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=[0.0180,0.0192];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flags.op.mua_white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=[0.0167,0.0208];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flags.op.musp_skin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=[0.74,0.64];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Baseline reduced scattering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coeff</a:t>
            </a:r>
            <a:endParaRPr lang="en-US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flags.op.musp_bone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=[0.94,0.84];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flags.op.musp_csf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=[0.3,0.3];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flags.op.musp_gray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=[0.8359,0.6726];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flags.op.musp_white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=[1.1908,1.0107];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flags.op.n_skin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     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Index of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refration</a:t>
            </a:r>
            <a:endParaRPr lang="en-US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flags.op.n_bone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flags.op.n_csf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flags.op.n_gray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flags.op.n_white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flags.srcnum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=Ns;                   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sources</a:t>
            </a:r>
          </a:p>
          <a:p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flags.t4=eye(4);		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T1/dim to MNI atlas</a:t>
            </a:r>
          </a:p>
          <a:p>
            <a:r>
              <a:rPr lang="en-US" sz="9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flags.t4_target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='MNI';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	%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flags.makeA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=1;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	% if 0, don't 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make A, just make G</a:t>
            </a:r>
          </a:p>
          <a:p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flags.Hz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flags.Hz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[</a:t>
            </a:r>
            <a:r>
              <a:rPr lang="en-US" sz="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flags.tag,'FD</a:t>
            </a: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']; </a:t>
            </a:r>
            <a:r>
              <a:rPr lang="en-US" sz="9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endParaRPr lang="en-US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6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Calculate the sensitivity (3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148280" y="1150202"/>
            <a:ext cx="8394358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4. Calculate Green’s functions,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voxelate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create sensitivity matrix, adjust bookkeeping.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=tic;[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makeAnirfast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mesh,flags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size(A)= [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Nwl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Nmeas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Nvox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(['&lt;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makeAnirfast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took ',num2str(toc(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))])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=dim;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info.tissue.affine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=flags.t4;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info.tissue.infoT1=infoT1;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info.tissue.affine_target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400" b="1" dirty="0">
                <a:solidFill>
                  <a:srgbClr val="A020F0"/>
                </a:solidFill>
                <a:latin typeface="Courier New" panose="02070309020205020404" pitchFamily="49" charset="0"/>
              </a:rPr>
              <a:t>MNI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If successful, info like the below should show up in your command window: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31" y="3898791"/>
            <a:ext cx="3945539" cy="282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583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Validate the sensitivity (1 of 2)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49236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Visualize an example measurement’s sensitivity</a:t>
            </a:r>
          </a:p>
          <a:p>
            <a:endParaRPr lang="en-US" sz="1000" b="1" dirty="0" smtClean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Visualize aspects of sensitivity profile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t1=affine3d_img(mask,infoT1,dim,eye(4));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put anatomical volume in dim space</a:t>
            </a:r>
          </a:p>
          <a:p>
            <a:endParaRPr lang="en-US" sz="12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smtClean="0">
                <a:latin typeface="Courier New" panose="02070309020205020404" pitchFamily="49" charset="0"/>
              </a:rPr>
              <a:t>keep=</a:t>
            </a:r>
            <a:r>
              <a:rPr lang="en-US" sz="1200" b="1" dirty="0" err="1" smtClean="0">
                <a:latin typeface="Courier New" panose="02070309020205020404" pitchFamily="49" charset="0"/>
              </a:rPr>
              <a:t>info.pairs.WL</a:t>
            </a:r>
            <a:r>
              <a:rPr lang="en-US" sz="1200" b="1" dirty="0" smtClean="0">
                <a:latin typeface="Courier New" panose="02070309020205020404" pitchFamily="49" charset="0"/>
              </a:rPr>
              <a:t>==2 &amp; </a:t>
            </a:r>
            <a:r>
              <a:rPr lang="en-US" sz="1200" b="1" dirty="0" err="1" smtClean="0">
                <a:latin typeface="Courier New" panose="02070309020205020404" pitchFamily="49" charset="0"/>
              </a:rPr>
              <a:t>info.pairs.Src</a:t>
            </a:r>
            <a:r>
              <a:rPr lang="en-US" sz="1200" b="1" dirty="0" smtClean="0">
                <a:latin typeface="Courier New" panose="02070309020205020404" pitchFamily="49" charset="0"/>
              </a:rPr>
              <a:t>==1 &amp; </a:t>
            </a:r>
            <a:r>
              <a:rPr lang="en-US" sz="1200" b="1" dirty="0" err="1" smtClean="0">
                <a:latin typeface="Courier New" panose="02070309020205020404" pitchFamily="49" charset="0"/>
              </a:rPr>
              <a:t>info.pairs.Det</a:t>
            </a:r>
            <a:r>
              <a:rPr lang="en-US" sz="1200" b="1" dirty="0" smtClean="0">
                <a:latin typeface="Courier New" panose="02070309020205020404" pitchFamily="49" charset="0"/>
              </a:rPr>
              <a:t>==1;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%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A NN1 pair </a:t>
            </a:r>
            <a:endParaRPr lang="en-US" sz="1200" b="1" dirty="0" smtClean="0">
              <a:latin typeface="Courier New" panose="02070309020205020404" pitchFamily="49" charset="0"/>
            </a:endParaRPr>
          </a:p>
          <a:p>
            <a:r>
              <a:rPr lang="en-US" sz="1200" b="1" dirty="0" smtClean="0">
                <a:latin typeface="Courier New" panose="02070309020205020404" pitchFamily="49" charset="0"/>
              </a:rPr>
              <a:t>foo=squeeze(A(2,keep,:));             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% Single </a:t>
            </a:r>
            <a:r>
              <a:rPr lang="en-US" sz="1200" b="1" dirty="0" err="1" smtClean="0">
                <a:solidFill>
                  <a:srgbClr val="228B22"/>
                </a:solidFill>
                <a:latin typeface="Courier New" panose="02070309020205020404" pitchFamily="49" charset="0"/>
              </a:rPr>
              <a:t>meas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 pair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</a:rPr>
              <a:t>fooV</a:t>
            </a:r>
            <a:r>
              <a:rPr lang="en-US" sz="1200" b="1" dirty="0" smtClean="0">
                <a:latin typeface="Courier New" panose="02070309020205020404" pitchFamily="49" charset="0"/>
              </a:rPr>
              <a:t>=Good_Vox2vol(</a:t>
            </a:r>
            <a:r>
              <a:rPr lang="en-US" sz="1200" b="1" dirty="0" err="1" smtClean="0">
                <a:latin typeface="Courier New" panose="02070309020205020404" pitchFamily="49" charset="0"/>
              </a:rPr>
              <a:t>foo,dim</a:t>
            </a:r>
            <a:r>
              <a:rPr lang="en-US" sz="1200" b="1" dirty="0" smtClean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</a:rPr>
              <a:t>fooV</a:t>
            </a:r>
            <a:r>
              <a:rPr lang="en-US" sz="1200" b="1" dirty="0" smtClean="0">
                <a:latin typeface="Courier New" panose="02070309020205020404" pitchFamily="49" charset="0"/>
              </a:rPr>
              <a:t>=</a:t>
            </a:r>
            <a:r>
              <a:rPr lang="en-US" sz="1200" b="1" dirty="0" err="1" smtClean="0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./max(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(:));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=log10(1e2.*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);        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top 2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orders of magnitude.</a:t>
            </a:r>
            <a:endParaRPr lang="en-US" sz="12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pA.PD</a:t>
            </a:r>
            <a:r>
              <a:rPr lang="en-US" sz="1200" b="1" dirty="0">
                <a:latin typeface="Courier New" panose="02070309020205020404" pitchFamily="49" charset="0"/>
              </a:rPr>
              <a:t>=1;pA.Scale=2;pA.Th.P=0;pA.Th.N=-</a:t>
            </a:r>
            <a:r>
              <a:rPr lang="en-US" sz="1200" b="1" dirty="0" err="1">
                <a:latin typeface="Courier New" panose="02070309020205020404" pitchFamily="49" charset="0"/>
              </a:rPr>
              <a:t>pA.Th.P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</a:rPr>
              <a:t>(t1,dim,pA,fooV)</a:t>
            </a:r>
          </a:p>
          <a:p>
            <a:endParaRPr lang="en-US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0220527" y="466127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8554118" y="4992642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Validate Sensitivity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87" y="4860324"/>
            <a:ext cx="3904961" cy="165982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056" y="4860324"/>
            <a:ext cx="3918916" cy="16598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83831" y="4291944"/>
            <a:ext cx="27494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NN1: source 1 detector 1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4975778" y="4295408"/>
            <a:ext cx="27494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NN2: source 1 detector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50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Validate the sensitivity (2 of 2)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492369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Visualize the flat field reconstruction</a:t>
            </a:r>
          </a:p>
          <a:p>
            <a:endParaRPr lang="en-US" sz="1000" b="1" dirty="0" smtClean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</a:rPr>
              <a:t>keep=(</a:t>
            </a:r>
            <a:r>
              <a:rPr lang="en-US" sz="1200" b="1" dirty="0" err="1">
                <a:latin typeface="Courier New" panose="02070309020205020404" pitchFamily="49" charset="0"/>
              </a:rPr>
              <a:t>info.pairs.WL</a:t>
            </a:r>
            <a:r>
              <a:rPr lang="en-US" sz="1200" b="1" dirty="0">
                <a:latin typeface="Courier New" panose="02070309020205020404" pitchFamily="49" charset="0"/>
              </a:rPr>
              <a:t>==2 &amp; info.pairs.r2d&lt;=40);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keep(</a:t>
            </a:r>
            <a:r>
              <a:rPr lang="en-US" sz="1200" b="1" dirty="0" err="1">
                <a:latin typeface="Courier New" panose="02070309020205020404" pitchFamily="49" charset="0"/>
              </a:rPr>
              <a:t>info.pairs.WL</a:t>
            </a:r>
            <a:r>
              <a:rPr lang="en-US" sz="1200" b="1" dirty="0">
                <a:latin typeface="Courier New" panose="02070309020205020404" pitchFamily="49" charset="0"/>
              </a:rPr>
              <a:t>==1)=[];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a=squeeze(A(2,keep,:));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iA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Tikhonov_invert_Amat</a:t>
            </a:r>
            <a:r>
              <a:rPr lang="en-US" sz="1200" b="1" dirty="0">
                <a:latin typeface="Courier New" panose="02070309020205020404" pitchFamily="49" charset="0"/>
              </a:rPr>
              <a:t>(a,0.01,0.1);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iA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smooth_Amat</a:t>
            </a:r>
            <a:r>
              <a:rPr lang="en-US" sz="1200" b="1" dirty="0">
                <a:latin typeface="Courier New" panose="02070309020205020404" pitchFamily="49" charset="0"/>
              </a:rPr>
              <a:t>(iA,dim,3);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ffr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makeFlatFieldRecon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a,iA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=Good_Vox2vol(</a:t>
            </a:r>
            <a:r>
              <a:rPr lang="en-US" sz="1200" b="1" dirty="0" err="1">
                <a:latin typeface="Courier New" panose="02070309020205020404" pitchFamily="49" charset="0"/>
              </a:rPr>
              <a:t>ffr,dim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./max(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(:));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pA.PD</a:t>
            </a:r>
            <a:r>
              <a:rPr lang="en-US" sz="1200" b="1" dirty="0">
                <a:latin typeface="Courier New" panose="02070309020205020404" pitchFamily="49" charset="0"/>
              </a:rPr>
              <a:t>=1;pA.Scale=1;pA.Th.P=1e-2;pA.Th.N=-</a:t>
            </a:r>
            <a:r>
              <a:rPr lang="en-US" sz="1200" b="1" dirty="0" err="1">
                <a:latin typeface="Courier New" panose="02070309020205020404" pitchFamily="49" charset="0"/>
              </a:rPr>
              <a:t>pA.Th.P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</a:rPr>
              <a:t>(t1,dim,pA,fooV)</a:t>
            </a:r>
          </a:p>
          <a:p>
            <a:endParaRPr lang="en-US" sz="10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endParaRPr lang="en-US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0220527" y="466127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8554118" y="4992642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Validate Sensitivity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09" y="3705298"/>
            <a:ext cx="6973459" cy="296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62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Appendix: Generating info for Pad file (1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dirty="0" smtClean="0">
                <a:solidFill>
                  <a:schemeClr val="tx1"/>
                </a:solidFill>
              </a:rPr>
              <a:t>The Pad file for a given grid design contains a structure variable </a:t>
            </a:r>
            <a:r>
              <a:rPr lang="en-US" sz="16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600" dirty="0" smtClean="0">
                <a:solidFill>
                  <a:schemeClr val="tx1"/>
                </a:solidFill>
              </a:rPr>
              <a:t> that contains the spatial and topological information for the array as follows: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</a:t>
            </a:r>
            <a:endParaRPr lang="en-US" sz="1200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>
              <a:spcBef>
                <a:spcPts val="600"/>
              </a:spcBef>
            </a:pPr>
            <a:r>
              <a:rPr lang="en-US" sz="1200" dirty="0" smtClean="0">
                <a:solidFill>
                  <a:schemeClr val="tx1"/>
                </a:solidFill>
              </a:rPr>
              <a:t>Structure containing spatial coordinates for sources and detectors in array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info.optodes.spos2</a:t>
            </a:r>
            <a:r>
              <a:rPr lang="en-US" sz="1200" dirty="0" smtClean="0">
                <a:solidFill>
                  <a:schemeClr val="tx1"/>
                </a:solidFill>
              </a:rPr>
              <a:t> – 2D coordinates of each sources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info.optodes.spos3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3D coordinates of each source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info.optodes.dpos2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2D coordinates of each </a:t>
            </a:r>
            <a:r>
              <a:rPr lang="en-US" sz="1200" dirty="0" smtClean="0">
                <a:solidFill>
                  <a:schemeClr val="tx1"/>
                </a:solidFill>
              </a:rPr>
              <a:t>detector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info.optodes.dpos3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3D </a:t>
            </a:r>
            <a:r>
              <a:rPr lang="en-US" sz="1200" dirty="0">
                <a:solidFill>
                  <a:schemeClr val="tx1"/>
                </a:solidFill>
              </a:rPr>
              <a:t>coordinates of each detector</a:t>
            </a:r>
          </a:p>
          <a:p>
            <a:pPr marL="914400" lvl="2" indent="0">
              <a:spcBef>
                <a:spcPts val="600"/>
              </a:spcBef>
              <a:buNone/>
            </a:pPr>
            <a:endParaRPr lang="en-US" sz="12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</a:t>
            </a:r>
            <a:endParaRPr lang="en-US" sz="1200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>
              <a:spcBef>
                <a:spcPts val="600"/>
              </a:spcBef>
            </a:pPr>
            <a:r>
              <a:rPr lang="en-US" sz="1200" dirty="0" smtClean="0">
                <a:solidFill>
                  <a:schemeClr val="tx1"/>
                </a:solidFill>
              </a:rPr>
              <a:t>Table </a:t>
            </a:r>
            <a:r>
              <a:rPr lang="en-US" sz="1200" dirty="0">
                <a:solidFill>
                  <a:schemeClr val="tx1"/>
                </a:solidFill>
              </a:rPr>
              <a:t>containing </a:t>
            </a:r>
            <a:r>
              <a:rPr lang="en-US" sz="1200" dirty="0" smtClean="0">
                <a:solidFill>
                  <a:schemeClr val="tx1"/>
                </a:solidFill>
              </a:rPr>
              <a:t>topological information for each source-detector measurement pair</a:t>
            </a:r>
          </a:p>
          <a:p>
            <a:pPr lvl="2">
              <a:spcBef>
                <a:spcPts val="600"/>
              </a:spcBef>
            </a:pPr>
            <a:r>
              <a:rPr lang="en-US" sz="1200" dirty="0" smtClean="0">
                <a:solidFill>
                  <a:schemeClr val="tx1"/>
                </a:solidFill>
              </a:rPr>
              <a:t>Each row of this table corresponds to a measurement and must be in the same order as the optical data for valid processing</a:t>
            </a:r>
          </a:p>
          <a:p>
            <a:pPr lvl="2">
              <a:spcBef>
                <a:spcPts val="600"/>
              </a:spcBef>
            </a:pPr>
            <a:r>
              <a:rPr lang="en-US" sz="1200" dirty="0" smtClean="0">
                <a:solidFill>
                  <a:schemeClr val="tx1"/>
                </a:solidFill>
              </a:rPr>
              <a:t>Generally, full list of sources and detectors is repeated for each wavelength/lambda.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info.pairs.Src</a:t>
            </a:r>
            <a:r>
              <a:rPr lang="en-US" sz="1200" dirty="0" smtClean="0">
                <a:solidFill>
                  <a:schemeClr val="tx1"/>
                </a:solidFill>
              </a:rPr>
              <a:t> – source in measurement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info.pairs.Det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detector in measurement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info.pairs.NN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Nearest Neighbor class in array (e.g., </a:t>
            </a:r>
            <a:r>
              <a:rPr lang="en-US" sz="1200" dirty="0" err="1" smtClean="0">
                <a:solidFill>
                  <a:schemeClr val="tx1"/>
                </a:solidFill>
              </a:rPr>
              <a:t>info.pairs.NN</a:t>
            </a:r>
            <a:r>
              <a:rPr lang="en-US" sz="1200" dirty="0" smtClean="0">
                <a:solidFill>
                  <a:schemeClr val="tx1"/>
                </a:solidFill>
              </a:rPr>
              <a:t>=1 means this measurement is one of the closest in the grid design)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info.pairs.WL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wavelength index of measurement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info.pairs.lambda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actual wavelength of measurement (e.g., </a:t>
            </a:r>
            <a:r>
              <a:rPr lang="en-US" sz="1200" dirty="0" err="1" smtClean="0">
                <a:solidFill>
                  <a:schemeClr val="tx1"/>
                </a:solidFill>
              </a:rPr>
              <a:t>info.pairs.lambda</a:t>
            </a:r>
            <a:r>
              <a:rPr lang="en-US" sz="1200" dirty="0" smtClean="0">
                <a:solidFill>
                  <a:schemeClr val="tx1"/>
                </a:solidFill>
              </a:rPr>
              <a:t>-=750 is a 750 nm measurement)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info.pairs.Mod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Modulation type of measurement (e.g., ‘CW’, or, ‘FD’)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info.pairs.r2d</a:t>
            </a:r>
            <a:r>
              <a:rPr lang="en-US" sz="1200" dirty="0" smtClean="0">
                <a:solidFill>
                  <a:schemeClr val="tx1"/>
                </a:solidFill>
              </a:rPr>
              <a:t> – 2D source-detector distances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r>
              <a:rPr lang="en-US" sz="12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info.pairs.r3d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– </a:t>
            </a:r>
            <a:r>
              <a:rPr lang="en-US" sz="1200" dirty="0" smtClean="0">
                <a:solidFill>
                  <a:schemeClr val="tx1"/>
                </a:solidFill>
              </a:rPr>
              <a:t>3D source-detector distances</a:t>
            </a:r>
            <a:endParaRPr lang="en-US" sz="1200" dirty="0">
              <a:solidFill>
                <a:schemeClr val="tx1"/>
              </a:solidFill>
            </a:endParaRPr>
          </a:p>
          <a:p>
            <a:pPr lvl="2">
              <a:spcBef>
                <a:spcPts val="600"/>
              </a:spcBef>
            </a:pPr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75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Appendix: Generating info for Pad file (2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b="1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you already have a grid design with 2D and 3D source and detector locations, saved as the following</a:t>
            </a:r>
            <a:r>
              <a:rPr lang="en-US" sz="1600" dirty="0" smtClean="0">
                <a:solidFill>
                  <a:schemeClr val="tx1"/>
                </a:solidFill>
              </a:rPr>
              <a:t>:</a:t>
            </a:r>
          </a:p>
          <a:p>
            <a:pPr lvl="1">
              <a:spcBef>
                <a:spcPts val="600"/>
              </a:spcBef>
            </a:pP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grid.spos2</a:t>
            </a:r>
          </a:p>
          <a:p>
            <a:pPr lvl="1">
              <a:spcBef>
                <a:spcPts val="600"/>
              </a:spcBef>
            </a:pP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grid.spos3</a:t>
            </a:r>
          </a:p>
          <a:p>
            <a:pPr lvl="1">
              <a:spcBef>
                <a:spcPts val="600"/>
              </a:spcBef>
            </a:pP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grid.dpos2</a:t>
            </a:r>
          </a:p>
          <a:p>
            <a:pPr lvl="1">
              <a:spcBef>
                <a:spcPts val="600"/>
              </a:spcBef>
            </a:pP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grid.dpos3</a:t>
            </a:r>
          </a:p>
          <a:p>
            <a:pPr marL="457200" lvl="1" indent="0">
              <a:spcBef>
                <a:spcPts val="600"/>
              </a:spcBef>
              <a:buNone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generate the topology structure for your grid: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=5;       </a:t>
            </a: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Distance separating 'nearest neighbor' groups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Rad=Grid2Radius_180824(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grid,dr</a:t>
            </a: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0" lvl="1" indent="0">
              <a:spcBef>
                <a:spcPts val="60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Once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have the grid and radius set up (as above), </a:t>
            </a: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structure can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 generated with the following: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grid.name='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Your_Grid_Name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params.lambda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=[750,850];    </a:t>
            </a: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Wavelengths for your system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params.Mod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='CW';            </a:t>
            </a:r>
            <a:r>
              <a:rPr lang="en-US" sz="12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Modulation strategy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Generate_Info_from_Grid_Rad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grid,Rad,params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spcBef>
                <a:spcPts val="600"/>
              </a:spcBef>
            </a:pPr>
            <a:endParaRPr lang="en-US" sz="1600" dirty="0" smtClean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600" dirty="0" smtClean="0">
                <a:solidFill>
                  <a:schemeClr val="tx1"/>
                </a:solidFill>
              </a:rPr>
              <a:t>Then just save the Pad file for future use:</a:t>
            </a:r>
          </a:p>
          <a:p>
            <a:pPr lvl="1">
              <a:spcBef>
                <a:spcPts val="600"/>
              </a:spcBef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save(['Pad_',</a:t>
            </a:r>
            <a:r>
              <a:rPr lang="en-US" sz="140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info.optodes.CapName</a:t>
            </a:r>
            <a:r>
              <a:rPr lang="en-US" sz="14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89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Appendix: Generating info for Pad file (3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b="1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US" sz="16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instead you are designing a grid from scratch in style of our visual cap: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Ndy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=4;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Num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detectors in y-direction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Ndx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=7;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Num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detectors in x-direction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NN1sep=13;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Closest source-detector Separation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=80;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Radius of spherical head model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Make_Sphere_Cap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(Ndy,Ndx,NN1sep,Srad);</a:t>
            </a:r>
          </a:p>
          <a:p>
            <a:pPr lvl="1">
              <a:spcBef>
                <a:spcPts val="600"/>
              </a:spcBef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described above,</a:t>
            </a:r>
          </a:p>
          <a:p>
            <a:pPr lvl="1">
              <a:spcBef>
                <a:spcPts val="600"/>
              </a:spcBef>
            </a:pP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contains information on the positions of the sources and detectors.</a:t>
            </a:r>
          </a:p>
          <a:p>
            <a:pPr lvl="1">
              <a:spcBef>
                <a:spcPts val="600"/>
              </a:spcBef>
            </a:pP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contains information on the topology of the array.</a:t>
            </a:r>
          </a:p>
          <a:p>
            <a:pPr lvl="1">
              <a:spcBef>
                <a:spcPts val="600"/>
              </a:spcBef>
            </a:pPr>
            <a:endParaRPr lang="en-US" sz="1200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Visualize the grid in 2D and 3D</a:t>
            </a:r>
            <a:endParaRPr 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(grid.spos2,grid.dpos2,'norm');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Visualize 2D positions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(grid.spos3,grid.dpos3,'norm');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Visualize 3D positions</a:t>
            </a: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set parameters, generate </a:t>
            </a:r>
            <a:r>
              <a:rPr lang="en-US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</a:t>
            </a: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file as on previous slide, and save Pad file for future use.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2472" y="1219199"/>
            <a:ext cx="2552349" cy="11886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2473" y="3209943"/>
            <a:ext cx="2552349" cy="169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8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That’s It (For Now)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572" y="1460373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Congratulations! You have finished the </a:t>
            </a:r>
            <a:r>
              <a:rPr lang="en-US" sz="2000" dirty="0" err="1" smtClean="0"/>
              <a:t>NeuroDOT</a:t>
            </a:r>
            <a:r>
              <a:rPr lang="en-US" sz="2000" dirty="0" smtClean="0"/>
              <a:t> Light Modeling Pipeline Tutorial.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 smtClean="0"/>
              <a:t>For further questions or more information, please consult the </a:t>
            </a:r>
            <a:r>
              <a:rPr lang="en-US" sz="2000" dirty="0" err="1" smtClean="0"/>
              <a:t>NeuroDOT</a:t>
            </a:r>
            <a:r>
              <a:rPr lang="en-US" sz="2000" dirty="0" smtClean="0"/>
              <a:t> User Manual and the various Appendices.</a:t>
            </a:r>
          </a:p>
          <a:p>
            <a:endParaRPr lang="en-US" sz="2000" dirty="0"/>
          </a:p>
          <a:p>
            <a:r>
              <a:rPr lang="en-US" sz="2000" dirty="0" err="1" smtClean="0"/>
              <a:t>NeuroDOT</a:t>
            </a:r>
            <a:r>
              <a:rPr lang="en-US" sz="2000" dirty="0" smtClean="0"/>
              <a:t> Team:</a:t>
            </a:r>
          </a:p>
          <a:p>
            <a:pPr lvl="1"/>
            <a:r>
              <a:rPr lang="en-US" sz="1600" dirty="0" smtClean="0"/>
              <a:t>Adam </a:t>
            </a:r>
            <a:r>
              <a:rPr lang="en-US" sz="1600" dirty="0"/>
              <a:t>Eggebrecht </a:t>
            </a:r>
            <a:r>
              <a:rPr lang="en-US" sz="1600" dirty="0" smtClean="0"/>
              <a:t>(</a:t>
            </a:r>
            <a:r>
              <a:rPr lang="en-US" sz="1600" dirty="0" smtClean="0">
                <a:solidFill>
                  <a:srgbClr val="00B0F0"/>
                </a:solidFill>
              </a:rPr>
              <a:t>aeggebre@wustl.edu</a:t>
            </a:r>
            <a:r>
              <a:rPr lang="en-US" sz="1600" dirty="0" smtClean="0"/>
              <a:t>)</a:t>
            </a:r>
          </a:p>
          <a:p>
            <a:pPr lvl="1"/>
            <a:r>
              <a:rPr lang="en-US" dirty="0" smtClean="0"/>
              <a:t>Jason Trobaugh (</a:t>
            </a:r>
            <a:r>
              <a:rPr lang="en-US" dirty="0" smtClean="0">
                <a:solidFill>
                  <a:srgbClr val="00B0F0"/>
                </a:solidFill>
              </a:rPr>
              <a:t>jasont@wustl.edu</a:t>
            </a:r>
            <a:r>
              <a:rPr lang="en-US" dirty="0" smtClean="0"/>
              <a:t>) 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36288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 txBox="1">
            <a:spLocks/>
          </p:cNvSpPr>
          <p:nvPr/>
        </p:nvSpPr>
        <p:spPr>
          <a:xfrm>
            <a:off x="127000" y="1320801"/>
            <a:ext cx="11855461" cy="93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In diffuse optical tomography (DOT), arrays of optical sources and detectors are used to perform functional neuroimaging experiments on task-based or resting state modes of human brain function.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Diffuse Optical Tomography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1" y="2400300"/>
            <a:ext cx="5359400" cy="4379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Analyses are broken into several pipelines: 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B: modeling </a:t>
            </a:r>
            <a:r>
              <a:rPr lang="en-US" dirty="0">
                <a:solidFill>
                  <a:srgbClr val="00B0F0"/>
                </a:solidFill>
              </a:rPr>
              <a:t>of the tissue and optical geometry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C: modeling </a:t>
            </a:r>
            <a:r>
              <a:rPr lang="en-US" dirty="0">
                <a:solidFill>
                  <a:srgbClr val="00B0F0"/>
                </a:solidFill>
              </a:rPr>
              <a:t>of the light emission, diffusion, and detection through the </a:t>
            </a:r>
            <a:r>
              <a:rPr lang="en-US" dirty="0" smtClean="0">
                <a:solidFill>
                  <a:srgbClr val="00B0F0"/>
                </a:solidFill>
              </a:rPr>
              <a:t>head</a:t>
            </a:r>
            <a:endParaRPr lang="en-US" dirty="0">
              <a:solidFill>
                <a:srgbClr val="00B0F0"/>
              </a:solidFill>
            </a:endParaRPr>
          </a:p>
          <a:p>
            <a:pPr lvl="1"/>
            <a:r>
              <a:rPr lang="en-US" dirty="0" smtClean="0"/>
              <a:t>D: preprocessing of the raw source-detector measurements</a:t>
            </a:r>
          </a:p>
          <a:p>
            <a:pPr lvl="1"/>
            <a:r>
              <a:rPr lang="en-US" dirty="0" smtClean="0"/>
              <a:t>E: reconstruction and spectroscopy of the preprocessed data and light model into a functional neuroimaging volume </a:t>
            </a:r>
          </a:p>
          <a:p>
            <a:pPr lvl="1"/>
            <a:r>
              <a:rPr lang="en-US" dirty="0" smtClean="0"/>
              <a:t>F: post-processing analysis of these results.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97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Generating a Light Model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1" y="889686"/>
            <a:ext cx="5227594" cy="5890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This tutorial will follow the </a:t>
            </a:r>
            <a:r>
              <a:rPr lang="en-US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Script_for_Basic_Head_Modeling.m</a:t>
            </a:r>
            <a:r>
              <a:rPr lang="en-US" dirty="0" smtClean="0"/>
              <a:t> </a:t>
            </a:r>
            <a:r>
              <a:rPr lang="en-US" dirty="0" err="1" smtClean="0"/>
              <a:t>Matlab</a:t>
            </a:r>
            <a:r>
              <a:rPr lang="en-US" dirty="0" smtClean="0"/>
              <a:t> file which can be found in the Documentation/Scripts folder. </a:t>
            </a:r>
          </a:p>
          <a:p>
            <a:r>
              <a:rPr lang="en-US" dirty="0" smtClean="0"/>
              <a:t>The tutorial will: 	</a:t>
            </a:r>
          </a:p>
          <a:p>
            <a:pPr lvl="1"/>
            <a:r>
              <a:rPr lang="en-US" dirty="0" smtClean="0"/>
              <a:t>Generate a mesh from a segmented volume</a:t>
            </a:r>
          </a:p>
          <a:p>
            <a:pPr lvl="1"/>
            <a:r>
              <a:rPr lang="en-US" dirty="0" smtClean="0"/>
              <a:t>Place an array of sources and detectors on the mesh</a:t>
            </a:r>
          </a:p>
          <a:p>
            <a:pPr lvl="1"/>
            <a:r>
              <a:rPr lang="en-US" dirty="0" smtClean="0"/>
              <a:t>Set multiple parameters for the model</a:t>
            </a:r>
          </a:p>
          <a:p>
            <a:pPr lvl="1"/>
            <a:r>
              <a:rPr lang="en-US" dirty="0" smtClean="0"/>
              <a:t>Calculate the sensitivity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dirty="0" smtClean="0"/>
              <a:t> for this model</a:t>
            </a:r>
            <a:endParaRPr lang="en-US" dirty="0"/>
          </a:p>
          <a:p>
            <a:r>
              <a:rPr lang="en-US" dirty="0" smtClean="0"/>
              <a:t>We will use a segmented volume,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Segmented_MNI152nl_on_MNI111</a:t>
            </a:r>
            <a:r>
              <a:rPr lang="en-US" dirty="0" smtClean="0"/>
              <a:t>, found in </a:t>
            </a:r>
            <a:r>
              <a:rPr lang="en-US" dirty="0" err="1" smtClean="0"/>
              <a:t>Support_Files</a:t>
            </a:r>
            <a:r>
              <a:rPr lang="en-US" dirty="0" smtClean="0"/>
              <a:t>/Atlases, to generate the head model.</a:t>
            </a:r>
            <a:endParaRPr lang="en-US" dirty="0"/>
          </a:p>
          <a:p>
            <a:r>
              <a:rPr lang="en-US" dirty="0" smtClean="0"/>
              <a:t>We will use the visual pad, </a:t>
            </a:r>
            <a:r>
              <a:rPr lang="en-US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Pad_AdultV24x28.mat</a:t>
            </a:r>
            <a:r>
              <a:rPr lang="en-US" dirty="0" smtClean="0"/>
              <a:t>, found in </a:t>
            </a:r>
            <a:r>
              <a:rPr lang="en-US" dirty="0" err="1" smtClean="0"/>
              <a:t>Support_Files</a:t>
            </a:r>
            <a:r>
              <a:rPr lang="en-US" dirty="0" smtClean="0"/>
              <a:t>/Pad.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08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err="1" smtClean="0">
                <a:solidFill>
                  <a:srgbClr val="FF0000"/>
                </a:solidFill>
              </a:rPr>
              <a:t>NeuroDOT</a:t>
            </a:r>
            <a:r>
              <a:rPr lang="en-US" dirty="0" smtClean="0">
                <a:solidFill>
                  <a:srgbClr val="FF0000"/>
                </a:solidFill>
              </a:rPr>
              <a:t> Flowchart for</a:t>
            </a:r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Light Model Generation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091464" y="2188723"/>
            <a:ext cx="5023104" cy="29377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1097122" y="1579650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257517" y="2003212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074426" y="23526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2254538" y="4348568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674660" y="4685417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Calculate Sensitivity</a:t>
            </a:r>
            <a:endParaRPr lang="en-US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2254538" y="509072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257517" y="27853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1074426" y="3125058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256113" y="3557788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1073022" y="3897482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36" name="Rounded Rectangle 35"/>
          <p:cNvSpPr/>
          <p:nvPr/>
        </p:nvSpPr>
        <p:spPr>
          <a:xfrm>
            <a:off x="588129" y="5422090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Validate Sensitivity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7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57665" y="-1649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Load a Segmented volume and visualize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566" y="2512735"/>
            <a:ext cx="7831996" cy="285465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7665" y="1412663"/>
            <a:ext cx="90698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[mask,infoT1]=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LoadVolumetricData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(['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Segmented_MNI152nl_on_MNI111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'],[],'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4dfp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p.Cmap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jet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p.Scale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=5;p.Th.P=0;p.Th.N=-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p.Th.P;p.PD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=1;p.BG=[0,0,0];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(mask,infoT1,p)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Visualize the segmented mask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539415" y="3036640"/>
            <a:ext cx="1762021" cy="19543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5 – Scalp</a:t>
            </a:r>
          </a:p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 – Skull</a:t>
            </a:r>
          </a:p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3 – Gray Matter</a:t>
            </a:r>
          </a:p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 – White Matter</a:t>
            </a:r>
          </a:p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 – CSF</a:t>
            </a:r>
          </a:p>
          <a:p>
            <a:pPr>
              <a:spcBef>
                <a:spcPts val="600"/>
              </a:spcBef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0 - Background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97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Generate a mesh and visualize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048369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Parameters for generating your mesh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meshname</a:t>
            </a:r>
            <a:r>
              <a:rPr lang="en-US" sz="1200" b="1" dirty="0">
                <a:latin typeface="Courier New" panose="02070309020205020404" pitchFamily="49" charset="0"/>
              </a:rPr>
              <a:t>=[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sz="1200" b="1" dirty="0" err="1">
                <a:solidFill>
                  <a:srgbClr val="A020F0"/>
                </a:solidFill>
                <a:latin typeface="Courier New" panose="02070309020205020404" pitchFamily="49" charset="0"/>
              </a:rPr>
              <a:t>Example_Mesh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sz="1200" b="1" dirty="0">
                <a:latin typeface="Courier New" panose="02070309020205020404" pitchFamily="49" charset="0"/>
              </a:rPr>
              <a:t>]; 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Provide a name for your mesh name here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param.facet_distance</a:t>
            </a:r>
            <a:r>
              <a:rPr lang="en-US" sz="1200" b="1" dirty="0">
                <a:latin typeface="Courier New" panose="02070309020205020404" pitchFamily="49" charset="0"/>
              </a:rPr>
              <a:t>=0.75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;  </a:t>
            </a:r>
            <a:r>
              <a:rPr lang="en-US" sz="1200" b="1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Node position error tolerance at boundary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param.facet_size</a:t>
            </a:r>
            <a:r>
              <a:rPr lang="en-US" sz="1200" b="1" dirty="0">
                <a:latin typeface="Courier New" panose="02070309020205020404" pitchFamily="49" charset="0"/>
              </a:rPr>
              <a:t> =0.75;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boundary element size parameter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</a:rPr>
              <a:t>param.cell_size</a:t>
            </a:r>
            <a:r>
              <a:rPr lang="en-US" sz="1200" b="1" dirty="0" smtClean="0">
                <a:latin typeface="Courier New" panose="02070309020205020404" pitchFamily="49" charset="0"/>
              </a:rPr>
              <a:t>=1.4;         </a:t>
            </a:r>
            <a:r>
              <a:rPr lang="en-US" sz="1200" b="1" dirty="0" smtClean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Volume element size parameter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param.info=infoT1;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param.Offset</a:t>
            </a:r>
            <a:r>
              <a:rPr lang="en-US" sz="1200" b="1" dirty="0">
                <a:latin typeface="Courier New" panose="02070309020205020404" pitchFamily="49" charset="0"/>
              </a:rPr>
              <a:t>=[0,0,0];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param.r0=5;        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nodes outside of mask must be set to scalp==5;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</a:rPr>
              <a:t>param.CheckMeshQuality</a:t>
            </a:r>
            <a:r>
              <a:rPr lang="en-US" sz="1200" b="1" dirty="0" smtClean="0">
                <a:latin typeface="Courier New" panose="02070309020205020404" pitchFamily="49" charset="0"/>
              </a:rPr>
              <a:t>=0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param.Mode</a:t>
            </a:r>
            <a:r>
              <a:rPr lang="en-US" sz="1200" b="1" dirty="0">
                <a:latin typeface="Courier New" panose="02070309020205020404" pitchFamily="49" charset="0"/>
              </a:rPr>
              <a:t>=0;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tic;mesh</a:t>
            </a:r>
            <a:r>
              <a:rPr lang="en-US" sz="1200" b="1" dirty="0">
                <a:latin typeface="Courier New" panose="02070309020205020404" pitchFamily="49" charset="0"/>
              </a:rPr>
              <a:t>=NirfastMesh_Region_U87(</a:t>
            </a:r>
            <a:r>
              <a:rPr lang="en-US" sz="1200" b="1" dirty="0" err="1">
                <a:latin typeface="Courier New" panose="02070309020205020404" pitchFamily="49" charset="0"/>
              </a:rPr>
              <a:t>mask,meshname,param</a:t>
            </a:r>
            <a:r>
              <a:rPr lang="en-US" sz="1200" b="1" dirty="0">
                <a:latin typeface="Courier New" panose="02070309020205020404" pitchFamily="49" charset="0"/>
              </a:rPr>
              <a:t>);toc</a:t>
            </a:r>
          </a:p>
          <a:p>
            <a:endParaRPr lang="en-US" sz="12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596" y="3483971"/>
            <a:ext cx="3155993" cy="2400289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7286" y="3486415"/>
            <a:ext cx="3270891" cy="2397845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1603892" y="5884260"/>
            <a:ext cx="17604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“index space”</a:t>
            </a:r>
          </a:p>
          <a:p>
            <a:r>
              <a:rPr lang="en-US" dirty="0" smtClean="0"/>
              <a:t>is non-negative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238320" y="5884259"/>
            <a:ext cx="40463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“coordinate space”</a:t>
            </a:r>
          </a:p>
          <a:p>
            <a:pPr algn="ctr"/>
            <a:r>
              <a:rPr lang="en-US" dirty="0" smtClean="0"/>
              <a:t>Usually has zeros in center of volume</a:t>
            </a:r>
            <a:endParaRPr lang="en-US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4621" y="3483971"/>
            <a:ext cx="2679941" cy="2403321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8859769" y="5884258"/>
            <a:ext cx="1529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A view inside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57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Place the </a:t>
            </a:r>
            <a:r>
              <a:rPr lang="en-US" dirty="0" err="1" smtClean="0">
                <a:solidFill>
                  <a:srgbClr val="FF0000"/>
                </a:solidFill>
              </a:rPr>
              <a:t>optodes</a:t>
            </a:r>
            <a:r>
              <a:rPr lang="en-US" dirty="0" smtClean="0">
                <a:solidFill>
                  <a:srgbClr val="FF0000"/>
                </a:solidFill>
              </a:rPr>
              <a:t> on the mesh (1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200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Load in a Pad file for a grid design of interest, here the AdultV24x28 array.</a:t>
            </a:r>
          </a:p>
          <a:p>
            <a:pPr marL="514350" indent="-514350">
              <a:buAutoNum type="arabicPeriod"/>
            </a:pP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200" b="1" dirty="0">
                <a:solidFill>
                  <a:srgbClr val="A020F0"/>
                </a:solidFill>
                <a:latin typeface="Courier New" panose="02070309020205020404" pitchFamily="49" charset="0"/>
              </a:rPr>
              <a:t>AdultV24x28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load(['Pad_',</a:t>
            </a:r>
            <a:r>
              <a:rPr lang="en-US" sz="1200" b="1" dirty="0" err="1">
                <a:solidFill>
                  <a:srgbClr val="A020F0"/>
                </a:solidFill>
                <a:latin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,'.mat']);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Pad file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=cat(1,info.optodes.spos3,info.optodes.dpos3);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Ns=size(info.optodes.spos3,1);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=size(info.optodes.dpos3,1);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rad=info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200" dirty="0"/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(1:Ns,:),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((Ns+1):end,:),'norm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PlotCap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(info)</a:t>
            </a:r>
          </a:p>
          <a:p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p.dimension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=‘3D’;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PlotCap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info,p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2. This Pad file is a starting point and may not align with the mesh right away. 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2a. See Appendix below for details on making a Pad file for your array.</a:t>
            </a:r>
            <a:endParaRPr lang="en-US" sz="14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81" y="4938880"/>
            <a:ext cx="2273644" cy="1450668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7883" y="4320227"/>
            <a:ext cx="3270891" cy="23978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284" y="4869796"/>
            <a:ext cx="2872545" cy="15197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2598" y="4623799"/>
            <a:ext cx="28194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29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Place the </a:t>
            </a:r>
            <a:r>
              <a:rPr lang="en-US" dirty="0" err="1" smtClean="0">
                <a:solidFill>
                  <a:srgbClr val="FF0000"/>
                </a:solidFill>
              </a:rPr>
              <a:t>optodes</a:t>
            </a:r>
            <a:r>
              <a:rPr lang="en-US" dirty="0" smtClean="0">
                <a:solidFill>
                  <a:srgbClr val="FF0000"/>
                </a:solidFill>
              </a:rPr>
              <a:t> on the mesh (2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Adjust array position by hand by altering parameters and re-visualizing mesh and array:</a:t>
            </a:r>
            <a:endParaRPr lang="en-US" sz="14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5373" y="1582339"/>
            <a:ext cx="7436651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tpos2=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tpos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dx=0;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dy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110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dz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=-55;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=1.1;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dxTh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=-90;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dyTh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dzTh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tpos2=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rotate_cap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(tpos2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dxTh,dyTh,dzTh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tpos2(:,1)=tpos2(:,1)+dx;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tpos2(:,2)=tpos2(:,2)+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dy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tpos2(:,3)=tpos2(:,3)+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dz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tpos2=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scale_cap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(tpos2,dS);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PlotMeshSurface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mesh,pM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(tpos2(1:Ns,:),tpos2((Ns+1):end,:),'norm',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gcf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Right-click to choose different views</a:t>
            </a: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Get the array close but not exactly on surface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6478" y="4780371"/>
            <a:ext cx="2231248" cy="187062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4939" y="4780371"/>
            <a:ext cx="1917280" cy="187062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4939" y="1726165"/>
            <a:ext cx="1917280" cy="212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749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Place the </a:t>
            </a:r>
            <a:r>
              <a:rPr lang="en-US" dirty="0" err="1" smtClean="0">
                <a:solidFill>
                  <a:srgbClr val="FF0000"/>
                </a:solidFill>
              </a:rPr>
              <a:t>optodes</a:t>
            </a:r>
            <a:r>
              <a:rPr lang="en-US" dirty="0" smtClean="0">
                <a:solidFill>
                  <a:srgbClr val="FF0000"/>
                </a:solidFill>
              </a:rPr>
              <a:t> on the mesh (3 of 3)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4.  Relax the grid on the head using the spring energy minimization algorith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MRI Acquisition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Image Segmentation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Mesh Generation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Optode</a:t>
            </a:r>
            <a:r>
              <a:rPr lang="en-US" dirty="0" smtClean="0"/>
              <a:t> Placement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5373" y="1582339"/>
            <a:ext cx="7617791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%% Relax grid on head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m0.nodes=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mesh.nodes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m0.elements=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mesh.elements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spos3=tpos2(1:Ns,:);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dpos3=tpos2((Ns+1):end,:);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tposNew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=gridspringfit_ND2(m0,rad,spos3,dpos3);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save(['Pad_',</a:t>
            </a:r>
            <a:r>
              <a:rPr lang="en-US" sz="1400" b="1" dirty="0" err="1">
                <a:solidFill>
                  <a:srgbClr val="A020F0"/>
                </a:solidFill>
                <a:latin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,'_on_',</a:t>
            </a:r>
            <a:r>
              <a:rPr lang="en-US" sz="1400" b="1" dirty="0" err="1">
                <a:solidFill>
                  <a:srgbClr val="A020F0"/>
                </a:solidFill>
                <a:latin typeface="Courier New" panose="02070309020205020404" pitchFamily="49" charset="0"/>
              </a:rPr>
              <a:t>meshname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,'.mat'],'</a:t>
            </a:r>
            <a:r>
              <a:rPr lang="en-US" sz="1400" b="1" dirty="0">
                <a:solidFill>
                  <a:srgbClr val="A020F0"/>
                </a:solidFill>
                <a:latin typeface="Courier New" panose="02070309020205020404" pitchFamily="49" charset="0"/>
              </a:rPr>
              <a:t>info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 % 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New Specific Pad 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308" y="4168261"/>
            <a:ext cx="3283383" cy="255514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73" y="4168261"/>
            <a:ext cx="3271832" cy="255514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2638" y="4168261"/>
            <a:ext cx="3308993" cy="255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7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76107</TotalTime>
  <Words>1432</Words>
  <Application>Microsoft Office PowerPoint</Application>
  <PresentationFormat>Widescreen</PresentationFormat>
  <Paragraphs>315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Courier New</vt:lpstr>
      <vt:lpstr>Trebuchet MS</vt:lpstr>
      <vt:lpstr>Wingdings 3</vt:lpstr>
      <vt:lpstr>Facet</vt:lpstr>
      <vt:lpstr>NeuroDOT</vt:lpstr>
      <vt:lpstr>Diffuse Optical Tomography</vt:lpstr>
      <vt:lpstr>Generating a Light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Appendix: Generating info for Pad file (1 of 3)</vt:lpstr>
      <vt:lpstr>Appendix: Generating info for Pad file (2 of 3)</vt:lpstr>
      <vt:lpstr>Appendix: Generating info for Pad file (3 of 3)</vt:lpstr>
      <vt:lpstr>That’s It (For Now)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ORLUser</dc:creator>
  <cp:lastModifiedBy>Eggebrecht, Adam</cp:lastModifiedBy>
  <cp:revision>1968</cp:revision>
  <dcterms:created xsi:type="dcterms:W3CDTF">2016-10-13T23:27:35Z</dcterms:created>
  <dcterms:modified xsi:type="dcterms:W3CDTF">2018-09-11T23:31:19Z</dcterms:modified>
</cp:coreProperties>
</file>